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Now" panose="020B0604020202020204" charset="0"/>
      <p:regular r:id="rId13"/>
    </p:embeddedFont>
    <p:embeddedFont>
      <p:font typeface="Now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12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6.jpeg"/><Relationship Id="rId4" Type="http://schemas.openxmlformats.org/officeDocument/2006/relationships/image" Target="../media/image3.sv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293829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t="-9045" b="-904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656847" y="1170004"/>
            <a:ext cx="6237447" cy="224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INNOVAZIONE</a:t>
            </a:r>
          </a:p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TECNOLOGICA</a:t>
            </a:r>
          </a:p>
        </p:txBody>
      </p:sp>
      <p:sp>
        <p:nvSpPr>
          <p:cNvPr id="6" name="AutoShape 6"/>
          <p:cNvSpPr/>
          <p:nvPr/>
        </p:nvSpPr>
        <p:spPr>
          <a:xfrm>
            <a:off x="637489" y="3416945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7743125" y="8508519"/>
            <a:ext cx="9658066" cy="5448928"/>
            <a:chOff x="0" y="0"/>
            <a:chExt cx="1622495" cy="9153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t="-736" b="-736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2437853" y="6269786"/>
            <a:ext cx="2675435" cy="2776067"/>
          </a:xfrm>
          <a:custGeom>
            <a:avLst/>
            <a:gdLst/>
            <a:ahLst/>
            <a:cxnLst/>
            <a:rect l="l" t="t" r="r" b="b"/>
            <a:pathLst>
              <a:path w="2675435" h="2776067">
                <a:moveTo>
                  <a:pt x="0" y="0"/>
                </a:moveTo>
                <a:lnTo>
                  <a:pt x="2675434" y="0"/>
                </a:lnTo>
                <a:lnTo>
                  <a:pt x="2675434" y="2776067"/>
                </a:lnTo>
                <a:lnTo>
                  <a:pt x="0" y="277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37489" y="3672006"/>
            <a:ext cx="6492240" cy="147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endParaRPr/>
          </a:p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Zappalà Leonardo</a:t>
            </a:r>
          </a:p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Classe 3D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952872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t="-9045" b="-904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7743125" y="-4600956"/>
            <a:ext cx="9658066" cy="5448928"/>
            <a:chOff x="0" y="0"/>
            <a:chExt cx="1622495" cy="915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t="-4835" b="-483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Freeform 7"/>
          <p:cNvSpPr/>
          <p:nvPr/>
        </p:nvSpPr>
        <p:spPr>
          <a:xfrm>
            <a:off x="637489" y="7401800"/>
            <a:ext cx="2435876" cy="2426742"/>
          </a:xfrm>
          <a:custGeom>
            <a:avLst/>
            <a:gdLst/>
            <a:ahLst/>
            <a:cxnLst/>
            <a:rect l="l" t="t" r="r" b="b"/>
            <a:pathLst>
              <a:path w="2435876" h="2426742">
                <a:moveTo>
                  <a:pt x="0" y="0"/>
                </a:moveTo>
                <a:lnTo>
                  <a:pt x="2435877" y="0"/>
                </a:lnTo>
                <a:lnTo>
                  <a:pt x="2435877" y="2426742"/>
                </a:lnTo>
                <a:lnTo>
                  <a:pt x="0" y="2426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637489" y="3636228"/>
            <a:ext cx="6492240" cy="345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endParaRPr/>
          </a:p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Le energie rinnovabili (Solare, eolica, idroelettrica...) sono fonti inesauribili che riducono le emissioni di gas inquinanti. L’obbiettivo sull’agenda 2030 riguardante le energie rinnovabili è il 7.</a:t>
            </a:r>
          </a:p>
        </p:txBody>
      </p:sp>
      <p:sp>
        <p:nvSpPr>
          <p:cNvPr id="9" name="AutoShape 9"/>
          <p:cNvSpPr/>
          <p:nvPr/>
        </p:nvSpPr>
        <p:spPr>
          <a:xfrm>
            <a:off x="637489" y="388787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02988" y="7401800"/>
            <a:ext cx="2426742" cy="242674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376" y="0"/>
                  </a:moveTo>
                  <a:lnTo>
                    <a:pt x="739424" y="0"/>
                  </a:lnTo>
                  <a:cubicBezTo>
                    <a:pt x="779949" y="0"/>
                    <a:pt x="812800" y="32851"/>
                    <a:pt x="812800" y="73376"/>
                  </a:cubicBezTo>
                  <a:lnTo>
                    <a:pt x="812800" y="739424"/>
                  </a:lnTo>
                  <a:cubicBezTo>
                    <a:pt x="812800" y="779949"/>
                    <a:pt x="779949" y="812800"/>
                    <a:pt x="739424" y="812800"/>
                  </a:cubicBezTo>
                  <a:lnTo>
                    <a:pt x="73376" y="812800"/>
                  </a:lnTo>
                  <a:cubicBezTo>
                    <a:pt x="32851" y="812800"/>
                    <a:pt x="0" y="779949"/>
                    <a:pt x="0" y="739424"/>
                  </a:cubicBezTo>
                  <a:lnTo>
                    <a:pt x="0" y="73376"/>
                  </a:lnTo>
                  <a:cubicBezTo>
                    <a:pt x="0" y="32851"/>
                    <a:pt x="32851" y="0"/>
                    <a:pt x="73376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79317" y="1625407"/>
            <a:ext cx="4601468" cy="224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Energie</a:t>
            </a:r>
          </a:p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Rinnovabili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9525" y="4308705"/>
            <a:ext cx="12788950" cy="110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Grazie per la vostra attenzione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097135" y="3328304"/>
            <a:ext cx="10088910" cy="110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Merci de votre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84724" y="5370405"/>
            <a:ext cx="10318552" cy="337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Thanks for your attention</a:t>
            </a:r>
          </a:p>
          <a:p>
            <a:pPr algn="ctr">
              <a:lnSpc>
                <a:spcPts val="8962"/>
              </a:lnSpc>
            </a:pPr>
            <a:endParaRPr lang="en-US" sz="6401">
              <a:solidFill>
                <a:srgbClr val="000000"/>
              </a:solidFill>
              <a:latin typeface="Now Bold"/>
            </a:endParaRPr>
          </a:p>
          <a:p>
            <a:pPr algn="ctr">
              <a:lnSpc>
                <a:spcPts val="8962"/>
              </a:lnSpc>
            </a:pPr>
            <a:endParaRPr lang="en-US" sz="6401">
              <a:solidFill>
                <a:srgbClr val="000000"/>
              </a:solidFill>
              <a:latin typeface="Now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952872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t="-736" b="-736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257398" y="1829047"/>
            <a:ext cx="5036344" cy="110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Pila di Volta</a:t>
            </a:r>
          </a:p>
        </p:txBody>
      </p:sp>
      <p:sp>
        <p:nvSpPr>
          <p:cNvPr id="6" name="AutoShape 6"/>
          <p:cNvSpPr/>
          <p:nvPr/>
        </p:nvSpPr>
        <p:spPr>
          <a:xfrm>
            <a:off x="529450" y="2950418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7743125" y="8506700"/>
            <a:ext cx="9658066" cy="5448928"/>
            <a:chOff x="0" y="0"/>
            <a:chExt cx="1622495" cy="9153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l="-13559" r="-1355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43125" y="-4600956"/>
            <a:ext cx="9658066" cy="5448928"/>
            <a:chOff x="0" y="0"/>
            <a:chExt cx="1622495" cy="9153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6"/>
              <a:stretch>
                <a:fillRect t="-9045" b="-904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6586" y="6347760"/>
            <a:ext cx="4341566" cy="3546752"/>
          </a:xfrm>
          <a:custGeom>
            <a:avLst/>
            <a:gdLst/>
            <a:ahLst/>
            <a:cxnLst/>
            <a:rect l="l" t="t" r="r" b="b"/>
            <a:pathLst>
              <a:path w="4341566" h="3546752">
                <a:moveTo>
                  <a:pt x="0" y="0"/>
                </a:moveTo>
                <a:lnTo>
                  <a:pt x="4341566" y="0"/>
                </a:lnTo>
                <a:lnTo>
                  <a:pt x="4341566" y="3546752"/>
                </a:lnTo>
                <a:lnTo>
                  <a:pt x="0" y="3546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37489" y="3672006"/>
            <a:ext cx="6492240" cy="246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La pila di Volta, ideata da Alessandro Volta nel 1799, costituisce l’antenato della batteria elettrica moderna, nonché il primo generatore di elettricità.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952872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l="-13559" r="-1355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346203" y="1829047"/>
            <a:ext cx="7074813" cy="224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Prima rivoluzione</a:t>
            </a:r>
          </a:p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industriale</a:t>
            </a:r>
          </a:p>
        </p:txBody>
      </p:sp>
      <p:sp>
        <p:nvSpPr>
          <p:cNvPr id="6" name="AutoShape 6"/>
          <p:cNvSpPr/>
          <p:nvPr/>
        </p:nvSpPr>
        <p:spPr>
          <a:xfrm>
            <a:off x="529450" y="409151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7743125" y="8506700"/>
            <a:ext cx="9658066" cy="5448928"/>
            <a:chOff x="0" y="0"/>
            <a:chExt cx="1622495" cy="9153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l="-149" r="-14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43125" y="-4600956"/>
            <a:ext cx="9658066" cy="5448928"/>
            <a:chOff x="0" y="0"/>
            <a:chExt cx="1622495" cy="9153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6"/>
              <a:stretch>
                <a:fillRect t="-736" b="-736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05671" y="7315200"/>
            <a:ext cx="3517060" cy="2193766"/>
          </a:xfrm>
          <a:custGeom>
            <a:avLst/>
            <a:gdLst/>
            <a:ahLst/>
            <a:cxnLst/>
            <a:rect l="l" t="t" r="r" b="b"/>
            <a:pathLst>
              <a:path w="3517060" h="2193766">
                <a:moveTo>
                  <a:pt x="0" y="0"/>
                </a:moveTo>
                <a:lnTo>
                  <a:pt x="3517060" y="0"/>
                </a:lnTo>
                <a:lnTo>
                  <a:pt x="3517060" y="2193766"/>
                </a:lnTo>
                <a:lnTo>
                  <a:pt x="0" y="2193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37489" y="3949106"/>
            <a:ext cx="6492240" cy="295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endParaRPr/>
          </a:p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La Prima Rivoluzione Industriale (1760-1840) iniziata in Gran Bretagna, Fu un periodo di rivoluzione che cambiò radicalmente la società e l’ambiente industriale.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952872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l="-149" r="-14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637489" y="3159968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743125" y="8506700"/>
            <a:ext cx="9658066" cy="5448928"/>
            <a:chOff x="0" y="0"/>
            <a:chExt cx="1622495" cy="915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t="-11260" b="-11260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43125" y="-4600956"/>
            <a:ext cx="9658066" cy="5448928"/>
            <a:chOff x="0" y="0"/>
            <a:chExt cx="1622495" cy="915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6"/>
              <a:stretch>
                <a:fillRect l="-13559" r="-1355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05530" y="6860322"/>
            <a:ext cx="3806004" cy="2388267"/>
          </a:xfrm>
          <a:custGeom>
            <a:avLst/>
            <a:gdLst/>
            <a:ahLst/>
            <a:cxnLst/>
            <a:rect l="l" t="t" r="r" b="b"/>
            <a:pathLst>
              <a:path w="3806004" h="2388267">
                <a:moveTo>
                  <a:pt x="0" y="0"/>
                </a:moveTo>
                <a:lnTo>
                  <a:pt x="3806003" y="0"/>
                </a:lnTo>
                <a:lnTo>
                  <a:pt x="3806003" y="2388267"/>
                </a:lnTo>
                <a:lnTo>
                  <a:pt x="0" y="2388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705530" y="1829047"/>
            <a:ext cx="4515088" cy="110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Henry Ford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37489" y="3636228"/>
            <a:ext cx="6492240" cy="246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Henry Ford (1863-1947) was an American entrepreneur, a pillar in the automobile industry, he was born in Michigan. Henry Ford invented the first car, the Ford Model 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952872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t="-11260" b="-11260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637489" y="388787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743125" y="8506700"/>
            <a:ext cx="9658066" cy="5448928"/>
            <a:chOff x="0" y="0"/>
            <a:chExt cx="1622495" cy="915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t="-1151" b="-1151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43125" y="-4600956"/>
            <a:ext cx="9658066" cy="5448928"/>
            <a:chOff x="0" y="0"/>
            <a:chExt cx="1622495" cy="915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6"/>
              <a:stretch>
                <a:fillRect l="-149" r="-14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696886" y="7401800"/>
            <a:ext cx="2373447" cy="2755817"/>
          </a:xfrm>
          <a:custGeom>
            <a:avLst/>
            <a:gdLst/>
            <a:ahLst/>
            <a:cxnLst/>
            <a:rect l="l" t="t" r="r" b="b"/>
            <a:pathLst>
              <a:path w="2373447" h="2755817">
                <a:moveTo>
                  <a:pt x="0" y="0"/>
                </a:moveTo>
                <a:lnTo>
                  <a:pt x="2373447" y="0"/>
                </a:lnTo>
                <a:lnTo>
                  <a:pt x="2373447" y="2755817"/>
                </a:lnTo>
                <a:lnTo>
                  <a:pt x="0" y="2755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-183023" y="1625407"/>
            <a:ext cx="7926147" cy="224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Exposition Universelle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37489" y="4147089"/>
            <a:ext cx="6492240" cy="295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L'Exposition universelle de Paris de 1889 a célébré le centenaire de la Révolution française. en cette période, Ils ont construit la Tour Eiffel qui représente les innovations technologiques 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952872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t="-1151" b="-1151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637489" y="3159968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743125" y="8506700"/>
            <a:ext cx="9658066" cy="5448928"/>
            <a:chOff x="0" y="0"/>
            <a:chExt cx="1622495" cy="915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t="-642" b="-64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43125" y="-4600956"/>
            <a:ext cx="9658066" cy="5448928"/>
            <a:chOff x="0" y="0"/>
            <a:chExt cx="1622495" cy="915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6"/>
              <a:stretch>
                <a:fillRect t="-11260" b="-11260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41211" y="7107972"/>
            <a:ext cx="4714344" cy="3076109"/>
          </a:xfrm>
          <a:custGeom>
            <a:avLst/>
            <a:gdLst/>
            <a:ahLst/>
            <a:cxnLst/>
            <a:rect l="l" t="t" r="r" b="b"/>
            <a:pathLst>
              <a:path w="4714344" h="3076109">
                <a:moveTo>
                  <a:pt x="0" y="0"/>
                </a:moveTo>
                <a:lnTo>
                  <a:pt x="4714344" y="0"/>
                </a:lnTo>
                <a:lnTo>
                  <a:pt x="4714344" y="3076110"/>
                </a:lnTo>
                <a:lnTo>
                  <a:pt x="0" y="30761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128374" y="1829047"/>
            <a:ext cx="5669399" cy="110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Sintetizzatore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37489" y="3636228"/>
            <a:ext cx="6492240" cy="295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Il sintetizzatore ha rivoluzionato la musica introducendo suoni sintetici, stimolando la nascita di generi come la musica elettronica, sperimentale e rivoluzionando la produzione musicale.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952872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t="-642" b="-64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637489" y="3159968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743125" y="8506700"/>
            <a:ext cx="9658066" cy="5448928"/>
            <a:chOff x="0" y="0"/>
            <a:chExt cx="1622495" cy="915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t="-9082" b="-908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43125" y="-4600956"/>
            <a:ext cx="9658066" cy="5448928"/>
            <a:chOff x="0" y="0"/>
            <a:chExt cx="1622495" cy="915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6"/>
              <a:stretch>
                <a:fillRect t="-1151" b="-1151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074705" y="7005310"/>
            <a:ext cx="3617808" cy="3002780"/>
          </a:xfrm>
          <a:custGeom>
            <a:avLst/>
            <a:gdLst/>
            <a:ahLst/>
            <a:cxnLst/>
            <a:rect l="l" t="t" r="r" b="b"/>
            <a:pathLst>
              <a:path w="3617808" h="3002780">
                <a:moveTo>
                  <a:pt x="0" y="0"/>
                </a:moveTo>
                <a:lnTo>
                  <a:pt x="3617808" y="0"/>
                </a:lnTo>
                <a:lnTo>
                  <a:pt x="3617808" y="3002780"/>
                </a:lnTo>
                <a:lnTo>
                  <a:pt x="0" y="3002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637490" y="1829047"/>
            <a:ext cx="6492240" cy="110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 dirty="0">
                <a:solidFill>
                  <a:srgbClr val="000000"/>
                </a:solidFill>
                <a:latin typeface="Now Bold"/>
              </a:rPr>
              <a:t>Pop 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37489" y="3636228"/>
            <a:ext cx="6492240" cy="295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 Movimento artistico anni '50-'60 che prende oggetti comuni (come lattine di soda, fumetti, celebrità) e li trasforma in opere d'arte Colorate e audaci, usando colori vivaci e tecniche di riproduzione in serie.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952872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t="-9082" b="-908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637489" y="388787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743125" y="8506700"/>
            <a:ext cx="9658066" cy="5448928"/>
            <a:chOff x="0" y="0"/>
            <a:chExt cx="1622495" cy="915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t="-4872" b="-487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43125" y="-4600956"/>
            <a:ext cx="9658066" cy="5448928"/>
            <a:chOff x="0" y="0"/>
            <a:chExt cx="1622495" cy="915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6"/>
              <a:stretch>
                <a:fillRect t="-642" b="-64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41422" y="7545698"/>
            <a:ext cx="2677259" cy="2499891"/>
          </a:xfrm>
          <a:custGeom>
            <a:avLst/>
            <a:gdLst/>
            <a:ahLst/>
            <a:cxnLst/>
            <a:rect l="l" t="t" r="r" b="b"/>
            <a:pathLst>
              <a:path w="2677259" h="2499891">
                <a:moveTo>
                  <a:pt x="0" y="0"/>
                </a:moveTo>
                <a:lnTo>
                  <a:pt x="2677259" y="0"/>
                </a:lnTo>
                <a:lnTo>
                  <a:pt x="2677259" y="2499890"/>
                </a:lnTo>
                <a:lnTo>
                  <a:pt x="0" y="2499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0" y="1625407"/>
            <a:ext cx="7560102" cy="224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Innovazione nello sport: Ciclismo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7014" y="4417839"/>
            <a:ext cx="6492240" cy="345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L’innovazione tecnologica si può trovare anche nel mondo del ciclismo come l’aerodianamica, la fibra di carbonio e il cambio elettronico.</a:t>
            </a:r>
          </a:p>
          <a:p>
            <a:pPr algn="ctr">
              <a:lnSpc>
                <a:spcPts val="3944"/>
              </a:lnSpc>
            </a:pPr>
            <a:endParaRPr lang="en-US" sz="2817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944"/>
              </a:lnSpc>
            </a:pPr>
            <a:endParaRPr lang="en-US" sz="2817">
              <a:solidFill>
                <a:srgbClr val="000000"/>
              </a:solidFill>
              <a:latin typeface="Now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125" y="1952872"/>
            <a:ext cx="9658066" cy="5448928"/>
            <a:chOff x="0" y="0"/>
            <a:chExt cx="1622495" cy="9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2"/>
              <a:stretch>
                <a:fillRect t="-4872" b="-487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0" y="0"/>
            <a:ext cx="5494230" cy="5494230"/>
          </a:xfrm>
          <a:custGeom>
            <a:avLst/>
            <a:gdLst/>
            <a:ahLst/>
            <a:cxnLst/>
            <a:rect l="l" t="t" r="r" b="b"/>
            <a:pathLst>
              <a:path w="5494230" h="5494230">
                <a:moveTo>
                  <a:pt x="0" y="0"/>
                </a:moveTo>
                <a:lnTo>
                  <a:pt x="5494230" y="0"/>
                </a:lnTo>
                <a:lnTo>
                  <a:pt x="5494230" y="5494230"/>
                </a:lnTo>
                <a:lnTo>
                  <a:pt x="0" y="5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637489" y="388787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7743125" y="8506700"/>
            <a:ext cx="9658066" cy="5448928"/>
            <a:chOff x="0" y="0"/>
            <a:chExt cx="1622495" cy="915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5"/>
              <a:stretch>
                <a:fillRect t="-9045" b="-904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43125" y="-4600956"/>
            <a:ext cx="9658066" cy="5448928"/>
            <a:chOff x="0" y="0"/>
            <a:chExt cx="1622495" cy="915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2495" cy="915386"/>
            </a:xfrm>
            <a:custGeom>
              <a:avLst/>
              <a:gdLst/>
              <a:ahLst/>
              <a:cxnLst/>
              <a:rect l="l" t="t" r="r" b="b"/>
              <a:pathLst>
                <a:path w="1622495" h="915386">
                  <a:moveTo>
                    <a:pt x="18437" y="0"/>
                  </a:moveTo>
                  <a:lnTo>
                    <a:pt x="1604058" y="0"/>
                  </a:lnTo>
                  <a:cubicBezTo>
                    <a:pt x="1608948" y="0"/>
                    <a:pt x="1613637" y="1942"/>
                    <a:pt x="1617095" y="5400"/>
                  </a:cubicBezTo>
                  <a:cubicBezTo>
                    <a:pt x="1620552" y="8858"/>
                    <a:pt x="1622495" y="13547"/>
                    <a:pt x="1622495" y="18437"/>
                  </a:cubicBezTo>
                  <a:lnTo>
                    <a:pt x="1622495" y="896949"/>
                  </a:lnTo>
                  <a:cubicBezTo>
                    <a:pt x="1622495" y="901839"/>
                    <a:pt x="1620552" y="906528"/>
                    <a:pt x="1617095" y="909986"/>
                  </a:cubicBezTo>
                  <a:cubicBezTo>
                    <a:pt x="1613637" y="913443"/>
                    <a:pt x="1608948" y="915386"/>
                    <a:pt x="1604058" y="915386"/>
                  </a:cubicBezTo>
                  <a:lnTo>
                    <a:pt x="18437" y="915386"/>
                  </a:lnTo>
                  <a:cubicBezTo>
                    <a:pt x="13547" y="915386"/>
                    <a:pt x="8858" y="913443"/>
                    <a:pt x="5400" y="909986"/>
                  </a:cubicBezTo>
                  <a:cubicBezTo>
                    <a:pt x="1942" y="906528"/>
                    <a:pt x="0" y="901839"/>
                    <a:pt x="0" y="896949"/>
                  </a:cubicBezTo>
                  <a:lnTo>
                    <a:pt x="0" y="18437"/>
                  </a:lnTo>
                  <a:cubicBezTo>
                    <a:pt x="0" y="13547"/>
                    <a:pt x="1942" y="8858"/>
                    <a:pt x="5400" y="5400"/>
                  </a:cubicBezTo>
                  <a:cubicBezTo>
                    <a:pt x="8858" y="1942"/>
                    <a:pt x="13547" y="0"/>
                    <a:pt x="18437" y="0"/>
                  </a:cubicBezTo>
                  <a:close/>
                </a:path>
              </a:pathLst>
            </a:custGeom>
            <a:blipFill>
              <a:blip r:embed="rId6"/>
              <a:stretch>
                <a:fillRect t="-9082" b="-908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37489" y="7783345"/>
            <a:ext cx="3702452" cy="2152050"/>
          </a:xfrm>
          <a:custGeom>
            <a:avLst/>
            <a:gdLst/>
            <a:ahLst/>
            <a:cxnLst/>
            <a:rect l="l" t="t" r="r" b="b"/>
            <a:pathLst>
              <a:path w="3702452" h="2152050">
                <a:moveTo>
                  <a:pt x="0" y="0"/>
                </a:moveTo>
                <a:lnTo>
                  <a:pt x="3702452" y="0"/>
                </a:lnTo>
                <a:lnTo>
                  <a:pt x="3702452" y="2152050"/>
                </a:lnTo>
                <a:lnTo>
                  <a:pt x="0" y="2152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827775" y="8055200"/>
            <a:ext cx="1332912" cy="1608340"/>
          </a:xfrm>
          <a:custGeom>
            <a:avLst/>
            <a:gdLst/>
            <a:ahLst/>
            <a:cxnLst/>
            <a:rect l="l" t="t" r="r" b="b"/>
            <a:pathLst>
              <a:path w="1332912" h="1608340">
                <a:moveTo>
                  <a:pt x="0" y="0"/>
                </a:moveTo>
                <a:lnTo>
                  <a:pt x="1332911" y="0"/>
                </a:lnTo>
                <a:lnTo>
                  <a:pt x="1332911" y="1608340"/>
                </a:lnTo>
                <a:lnTo>
                  <a:pt x="0" y="1608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0" y="1625407"/>
            <a:ext cx="7560102" cy="224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2"/>
              </a:lnSpc>
            </a:pPr>
            <a:r>
              <a:rPr lang="en-US" sz="6401">
                <a:solidFill>
                  <a:srgbClr val="000000"/>
                </a:solidFill>
                <a:latin typeface="Now Bold"/>
              </a:rPr>
              <a:t>Un ottimista in America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7489" y="4408314"/>
            <a:ext cx="6492240" cy="295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Now"/>
              </a:rPr>
              <a:t>Un racconto di viaggio in cui Calvino esplora gli Stati Uniti negli anni '50, descrivendo con curiosità e umorismo la cultura, le città e la società americana, facendo notare le differenze con la sua Italia.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320</Words>
  <Application>Microsoft Office PowerPoint</Application>
  <PresentationFormat>Personalizzato</PresentationFormat>
  <Paragraphs>30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Now</vt:lpstr>
      <vt:lpstr>Now Bold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INNOVAZIONE TECNOLOGICA</dc:title>
  <cp:lastModifiedBy>leonardo zappalà</cp:lastModifiedBy>
  <cp:revision>2</cp:revision>
  <dcterms:created xsi:type="dcterms:W3CDTF">2006-08-16T00:00:00Z</dcterms:created>
  <dcterms:modified xsi:type="dcterms:W3CDTF">2024-05-29T17:27:35Z</dcterms:modified>
  <dc:identifier>DAGGCYVo2SA</dc:identifier>
</cp:coreProperties>
</file>